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2" r:id="rId5"/>
    <p:sldId id="265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custShowLst>
    <p:custShow name="Diaporama personnalisé 1" id="0">
      <p:sldLst>
        <p:sld r:id="rId2"/>
        <p:sld r:id="rId3"/>
        <p:sld r:id="rId5"/>
        <p:sld r:id="rId10"/>
      </p:sldLst>
    </p:custShow>
    <p:custShow name="Copie de Diaporama personnalisé 1" id="1">
      <p:sldLst>
        <p:sld r:id="rId2"/>
        <p:sld r:id="rId3"/>
        <p:sld r:id="rId5"/>
        <p:sld r:id="rId10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FAI AMAL" initials="RA" lastIdx="1" clrIdx="0">
    <p:extLst>
      <p:ext uri="{19B8F6BF-5375-455C-9EA6-DF929625EA0E}">
        <p15:presenceInfo xmlns:p15="http://schemas.microsoft.com/office/powerpoint/2012/main" userId="RIFAI AM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8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BA6CEFD-3358-4FE2-BAFA-E537520A3C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7D08FA-4702-4602-8231-A8236745F7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30E03-7D7D-43AC-B1DC-29958BEFB3D5}" type="datetime1">
              <a:rPr lang="fr-FR" smtClean="0"/>
              <a:t>03/03/2022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DC7B74-34FB-4F0E-BD33-7E9BDFDCF3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35CB83-1EF0-4608-B213-3FED041BE3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59AA-D494-42E6-8560-C3A8086456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81730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F1490-0ECD-4FF0-B4D0-E959923AF6B4}" type="datetime1">
              <a:rPr lang="fr-FR" smtClean="0"/>
              <a:t>03/03/2022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2F009-932C-49C7-AB5C-88F61719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7005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Mon commentaire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2F009-932C-49C7-AB5C-88F61719923A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EB49F738-B8D2-4DCA-971F-DF43C73442A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13C616D-50C8-49A5-9954-EAFA9B5873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7CAD9DC-4261-4C25-9868-130CEE168ACE}" type="datetime1">
              <a:rPr lang="fr-FR" smtClean="0"/>
              <a:t>03/03/2022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7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89ED-9564-4BE8-A9F3-7124A49619C4}" type="datetime1">
              <a:rPr lang="fr-FR" smtClean="0"/>
              <a:t>03/03/2022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CF96-2880-4963-85E9-ADFD4B902E4D}" type="datetime1">
              <a:rPr lang="fr-FR" smtClean="0"/>
              <a:t>03/03/2022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D7A-D7C9-453D-A0DB-9993611DC2EB}" type="datetime1">
              <a:rPr lang="fr-FR" smtClean="0"/>
              <a:t>03/03/2022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F631-8C3F-4226-AE4C-ED08F46ED1F1}" type="datetime1">
              <a:rPr lang="fr-FR" smtClean="0"/>
              <a:t>03/03/2022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38A-AD90-41F7-B47B-E0F7A5AEB5BF}" type="datetime1">
              <a:rPr lang="fr-FR" smtClean="0"/>
              <a:t>03/03/2022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DA50-AD9E-4241-84E2-B14CFCED0960}" type="datetime1">
              <a:rPr lang="fr-FR" smtClean="0"/>
              <a:t>03/03/2022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4370-0221-467A-8FBA-00BF88D02817}" type="datetime1">
              <a:rPr lang="fr-FR" smtClean="0"/>
              <a:t>03/03/2022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7E57-13E1-4613-AAB7-3ADE47E0C1F4}" type="datetime1">
              <a:rPr lang="fr-FR" smtClean="0"/>
              <a:t>03/03/2022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0A43-DAF2-4824-83C8-BDBC183D3F18}" type="datetime1">
              <a:rPr lang="fr-FR" smtClean="0"/>
              <a:t>03/03/2022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3F-6383-450C-9747-E5DCD4533BA7}" type="datetime1">
              <a:rPr lang="fr-FR" smtClean="0"/>
              <a:t>03/03/2022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57DC-DDFC-4B1D-B118-D5584EF9BD9A}" type="datetime1">
              <a:rPr lang="fr-FR" smtClean="0"/>
              <a:t>03/03/2022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7BACA9-B965-478A-AD24-A054EAC554E7}" type="datetime1">
              <a:rPr lang="fr-FR" smtClean="0"/>
              <a:t>03/03/2022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1CC59-1442-4D1A-8A00-A0E58BD15F79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8.jp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4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  <a:latin typeface="Broadway" panose="04040905080B02020502" pitchFamily="82" charset="0"/>
              </a:rPr>
              <a:t>Composants </a:t>
            </a:r>
            <a:r>
              <a:rPr lang="fr-FR">
                <a:solidFill>
                  <a:srgbClr val="C00000"/>
                </a:solidFill>
                <a:latin typeface="Broadway" panose="04040905080B02020502" pitchFamily="82" charset="0"/>
              </a:rPr>
              <a:t>d’un ordinateur</a:t>
            </a:r>
            <a:endParaRPr lang="fr-FR" dirty="0">
              <a:solidFill>
                <a:srgbClr val="C00000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4652" y="4221088"/>
            <a:ext cx="7854696" cy="1752600"/>
          </a:xfrm>
        </p:spPr>
        <p:txBody>
          <a:bodyPr/>
          <a:lstStyle/>
          <a:p>
            <a:pPr algn="l"/>
            <a:r>
              <a:rPr lang="fr-FR" dirty="0"/>
              <a:t>Réalisé par: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127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305800" cy="1143000"/>
          </a:xfr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44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Merci pour votre attention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0604-0E88-4127-A45C-65FA21781AB6}" type="datetime1">
              <a:rPr lang="fr-FR" smtClean="0"/>
              <a:t>03/03/2022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10</a:t>
            </a:fld>
            <a:endParaRPr lang="fr-FR"/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8BD21B82-EDFF-4CE2-B6FB-F57E458EDE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4980">
        <p14:warp dir="in"/>
      </p:transition>
    </mc:Choice>
    <mc:Fallback xmlns="">
      <p:transition spd="slow" advTm="49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5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0644" y="2536304"/>
            <a:ext cx="3893564" cy="1468760"/>
          </a:xfr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chemeClr val="tx1">
                <a:lumMod val="50000"/>
                <a:lumOff val="50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fr-FR" sz="2400" b="1" spc="5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Un système informatique est composé de deux parties: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9592" y="4790543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hlinkClick r:id="rId3" action="ppaction://hlinksldjump"/>
              </a:rPr>
              <a:t>Partie Matérielle</a:t>
            </a:r>
            <a:endParaRPr lang="fr-FR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954257" y="4797152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hlinkClick r:id="rId4" action="ppaction://hlinksldjump"/>
              </a:rPr>
              <a:t>Partie logicielle</a:t>
            </a:r>
            <a:endParaRPr lang="fr-FR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Flèche vers le bas 5"/>
          <p:cNvSpPr/>
          <p:nvPr/>
        </p:nvSpPr>
        <p:spPr>
          <a:xfrm rot="1695999">
            <a:off x="3095835" y="4354263"/>
            <a:ext cx="648072" cy="85748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9462263">
            <a:off x="5030971" y="4335217"/>
            <a:ext cx="648072" cy="85748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6469-FC65-49BE-839B-28E4F82F3FD3}" type="datetime1">
              <a:rPr lang="fr-FR" smtClean="0"/>
              <a:t>03/03/2022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69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62">
        <p14:flythrough/>
      </p:transition>
    </mc:Choice>
    <mc:Fallback xmlns="">
      <p:transition spd="slow" advTm="21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5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Partie Matérielle </a:t>
            </a:r>
          </a:p>
        </p:txBody>
      </p:sp>
      <p:sp>
        <p:nvSpPr>
          <p:cNvPr id="7" name="Ellipse 6"/>
          <p:cNvSpPr/>
          <p:nvPr/>
        </p:nvSpPr>
        <p:spPr>
          <a:xfrm>
            <a:off x="2843808" y="1676697"/>
            <a:ext cx="3528392" cy="33843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Unité Centrale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496" y="1665659"/>
            <a:ext cx="2376264" cy="35394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fr-F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fr-F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Organes périphériques d’entrée</a:t>
            </a:r>
          </a:p>
          <a:p>
            <a:pPr algn="ctr"/>
            <a:endParaRPr lang="fr-F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fr-F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fr-F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32240" y="1412776"/>
            <a:ext cx="2376264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fr-FR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Organes périphériques de sortie</a:t>
            </a:r>
          </a:p>
          <a:p>
            <a:pPr algn="ctr"/>
            <a:endParaRPr lang="fr-F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31640" y="5352007"/>
            <a:ext cx="6768751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Organes périphériques de stockage de l’information</a:t>
            </a:r>
          </a:p>
        </p:txBody>
      </p:sp>
      <p:cxnSp>
        <p:nvCxnSpPr>
          <p:cNvPr id="28" name="Connecteur droit avec flèche 27"/>
          <p:cNvCxnSpPr>
            <a:stCxn id="11" idx="3"/>
          </p:cNvCxnSpPr>
          <p:nvPr/>
        </p:nvCxnSpPr>
        <p:spPr>
          <a:xfrm>
            <a:off x="2411760" y="3435374"/>
            <a:ext cx="576064" cy="0"/>
          </a:xfrm>
          <a:prstGeom prst="straightConnector1">
            <a:avLst/>
          </a:prstGeom>
          <a:ln w="7620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6228184" y="3404889"/>
            <a:ext cx="576064" cy="0"/>
          </a:xfrm>
          <a:prstGeom prst="straightConnector1">
            <a:avLst/>
          </a:prstGeom>
          <a:ln w="7620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932040" y="4845049"/>
            <a:ext cx="0" cy="586158"/>
          </a:xfrm>
          <a:prstGeom prst="straightConnector1">
            <a:avLst/>
          </a:prstGeom>
          <a:ln w="7620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4427984" y="4773041"/>
            <a:ext cx="0" cy="720080"/>
          </a:xfrm>
          <a:prstGeom prst="straightConnector1">
            <a:avLst/>
          </a:prstGeom>
          <a:ln w="7620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Bouton d'action : Accueil 2">
            <a:hlinkClick r:id="rId2" action="ppaction://hlinksldjump" highlightClick="1"/>
          </p:cNvPr>
          <p:cNvSpPr/>
          <p:nvPr/>
        </p:nvSpPr>
        <p:spPr>
          <a:xfrm>
            <a:off x="8604448" y="6165304"/>
            <a:ext cx="432048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D1D4-D646-4665-A6D6-957E83C8E0F1}" type="datetime1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3</a:t>
            </a:fld>
            <a:endParaRPr lang="fr-FR"/>
          </a:p>
        </p:txBody>
      </p:sp>
      <p:sp>
        <p:nvSpPr>
          <p:cNvPr id="15" name="Bouton d'action : Accueil 14">
            <a:hlinkClick r:id="rId2" action="ppaction://hlinksldjump" highlightClick="1">
              <a:snd r:embed="rId3" name="bomb.wav"/>
            </a:hlinkClick>
          </p:cNvPr>
          <p:cNvSpPr/>
          <p:nvPr/>
        </p:nvSpPr>
        <p:spPr>
          <a:xfrm>
            <a:off x="8604448" y="5205089"/>
            <a:ext cx="432048" cy="68552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6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122">
        <p14:flip dir="r"/>
      </p:transition>
    </mc:Choice>
    <mc:Fallback xmlns="">
      <p:transition spd="slow" advTm="21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 animBg="1"/>
      <p:bldP spid="1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5254352" cy="1162050"/>
          </a:xfrm>
          <a:ln>
            <a:noFill/>
          </a:ln>
        </p:spPr>
        <p:txBody>
          <a:bodyPr vert="horz"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5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Unité centrale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769776" y="2114332"/>
            <a:ext cx="5386400" cy="3619544"/>
          </a:xfrm>
        </p:spPr>
        <p:txBody>
          <a:bodyPr>
            <a:norm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fr-FR" sz="3200" dirty="0"/>
              <a:t>C’est le cerveau de l’ordinateur. </a:t>
            </a:r>
          </a:p>
          <a:p>
            <a:pPr marL="457200" indent="-457200">
              <a:buBlip>
                <a:blip r:embed="rId2"/>
              </a:buBlip>
            </a:pPr>
            <a:r>
              <a:rPr lang="fr-FR" sz="3200" dirty="0"/>
              <a:t>Elle est sous forme d’un circuit électronique intégré</a:t>
            </a:r>
          </a:p>
          <a:p>
            <a:pPr marL="457200" indent="-457200">
              <a:buBlip>
                <a:blip r:embed="rId2"/>
              </a:buBlip>
            </a:pPr>
            <a:r>
              <a:rPr lang="fr-FR" sz="3200" dirty="0"/>
              <a:t>Elle est composée de l’Unité Arithmétique et Logique et de l’Unité de Commande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88840"/>
            <a:ext cx="2466975" cy="18478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715" y="4129405"/>
            <a:ext cx="1883509" cy="1604471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D8DA-B117-462C-B5F5-A37E09F50A71}" type="datetime1">
              <a:rPr lang="fr-FR" smtClean="0"/>
              <a:t>03/03/2022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768">
        <p14:pan dir="u"/>
      </p:transition>
    </mc:Choice>
    <mc:Fallback xmlns="">
      <p:transition spd="slow" advTm="17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8858" y="315248"/>
            <a:ext cx="6120680" cy="1162050"/>
          </a:xfrm>
          <a:ln>
            <a:noFill/>
          </a:ln>
        </p:spPr>
        <p:txBody>
          <a:bodyPr vert="horz"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5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Mémoire centrale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683567" y="1844824"/>
            <a:ext cx="5336233" cy="3888432"/>
          </a:xfrm>
        </p:spPr>
        <p:txBody>
          <a:bodyPr>
            <a:norm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fr-FR" sz="3200" dirty="0"/>
              <a:t>C’est la mémoire principale de l’ordinateur. </a:t>
            </a:r>
          </a:p>
          <a:p>
            <a:pPr marL="457200" indent="-457200">
              <a:buBlip>
                <a:blip r:embed="rId2"/>
              </a:buBlip>
            </a:pPr>
            <a:r>
              <a:rPr lang="fr-FR" sz="3200" dirty="0"/>
              <a:t>Elle contient les données à traiter et les programmes à exécuter </a:t>
            </a:r>
          </a:p>
          <a:p>
            <a:pPr marL="457200" indent="-457200">
              <a:buBlip>
                <a:blip r:embed="rId2"/>
              </a:buBlip>
            </a:pPr>
            <a:r>
              <a:rPr lang="fr-FR" sz="3200" dirty="0"/>
              <a:t>Elle est composée de la RAM et de la ROM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60" y="2357000"/>
            <a:ext cx="2590740" cy="1559823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D8DA-B117-462C-B5F5-A37E09F50A71}" type="datetime1">
              <a:rPr lang="fr-FR" smtClean="0"/>
              <a:t>03/03/2022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56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768">
        <p14:pan dir="u"/>
      </p:transition>
    </mc:Choice>
    <mc:Fallback xmlns="">
      <p:transition spd="slow" advTm="17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5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Organes périphériques d’entrée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14" y="5373582"/>
            <a:ext cx="1071562" cy="107156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11018"/>
            <a:ext cx="1549459" cy="102735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63" y="1759859"/>
            <a:ext cx="1105463" cy="9680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98" y="3323377"/>
            <a:ext cx="1109624" cy="110962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987824" y="3508857"/>
            <a:ext cx="110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Caméra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88481" y="1933592"/>
            <a:ext cx="110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Souris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156176" y="5540031"/>
            <a:ext cx="110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Scanner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41595" y="5622841"/>
            <a:ext cx="162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Microphone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70964" y="2176851"/>
            <a:ext cx="110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Clavier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080" y="1898111"/>
            <a:ext cx="1414463" cy="809625"/>
          </a:xfrm>
          <a:prstGeom prst="rect">
            <a:avLst/>
          </a:prstGeom>
        </p:spPr>
      </p:pic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8A5C-01C5-4FBE-9235-8E9802A4A735}" type="datetime1">
              <a:rPr lang="fr-FR" smtClean="0"/>
              <a:t>03/03/2022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43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884">
        <p14:vortex dir="r"/>
      </p:transition>
    </mc:Choice>
    <mc:Fallback xmlns="">
      <p:transition spd="slow" advTm="18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5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Organes périphériques de sortie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15" y="4041150"/>
            <a:ext cx="2466975" cy="18478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622" y="1919610"/>
            <a:ext cx="1714500" cy="1714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0"/>
            <a:ext cx="2552700" cy="17907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547664" y="3779540"/>
            <a:ext cx="2488626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Imprimante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5940152" y="3408720"/>
            <a:ext cx="2664296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Haut parleur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036290" y="5969754"/>
            <a:ext cx="2016224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Ecouteurs</a:t>
            </a:r>
            <a:endParaRPr lang="fr-FR" sz="2800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F4C5-E9EE-45C4-AA94-06E43B57FC39}" type="datetime1">
              <a:rPr lang="fr-FR" smtClean="0"/>
              <a:t>03/03/2022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7</a:t>
            </a:fld>
            <a:endParaRPr lang="fr-FR"/>
          </a:p>
        </p:txBody>
      </p:sp>
      <p:pic>
        <p:nvPicPr>
          <p:cNvPr id="12" name="Audio 11">
            <a:hlinkClick r:id="" action="ppaction://media"/>
            <a:extLst>
              <a:ext uri="{FF2B5EF4-FFF2-40B4-BE49-F238E27FC236}">
                <a16:creationId xmlns:a16="http://schemas.microsoft.com/office/drawing/2014/main" id="{CD0884C2-E5FB-4847-A4B2-97CA10DFFF1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456">
        <p14:gallery dir="l"/>
      </p:transition>
    </mc:Choice>
    <mc:Fallback xmlns="">
      <p:transition spd="slow" advTm="14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44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Organes périphériques de stockage de l’information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3" y="4221088"/>
            <a:ext cx="2476500" cy="18478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4424783"/>
            <a:ext cx="2619375" cy="17430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17143"/>
            <a:ext cx="2647950" cy="17240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77963"/>
            <a:ext cx="2143125" cy="21431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242" y="2111437"/>
            <a:ext cx="2100287" cy="210028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707904" y="47251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Disque dur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593011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Carte mémoire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369684" y="58581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Clé USB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E8B6-59B7-4A04-8A2C-854043C17436}" type="datetime1">
              <a:rPr lang="fr-FR" smtClean="0"/>
              <a:t>03/03/2022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8</a:t>
            </a:fld>
            <a:endParaRPr lang="fr-FR"/>
          </a:p>
        </p:txBody>
      </p:sp>
      <p:pic>
        <p:nvPicPr>
          <p:cNvPr id="14" name="Audio 13">
            <a:hlinkClick r:id="" action="ppaction://media"/>
            <a:extLst>
              <a:ext uri="{FF2B5EF4-FFF2-40B4-BE49-F238E27FC236}">
                <a16:creationId xmlns:a16="http://schemas.microsoft.com/office/drawing/2014/main" id="{3C624A7A-ACC5-4D99-ACF1-192792238A6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8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675">
        <p14:prism/>
      </p:transition>
    </mc:Choice>
    <mc:Fallback xmlns="">
      <p:transition spd="slow" advTm="16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fr-FR" sz="44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roadway" panose="04040905080B02020502" pitchFamily="82" charset="0"/>
              </a:rPr>
              <a:t>Logiciels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/>
              <a:t>Il existe deux types de logiciels:</a:t>
            </a:r>
          </a:p>
          <a:p>
            <a:pPr>
              <a:lnSpc>
                <a:spcPct val="200000"/>
              </a:lnSpc>
            </a:pPr>
            <a:r>
              <a:rPr lang="fr-FR" dirty="0"/>
              <a:t>Les logiciels de base tels que: le système d’exploitation et le programme de la rom</a:t>
            </a:r>
          </a:p>
          <a:p>
            <a:pPr>
              <a:lnSpc>
                <a:spcPct val="200000"/>
              </a:lnSpc>
            </a:pPr>
            <a:r>
              <a:rPr lang="fr-FR" dirty="0"/>
              <a:t>Les logiciel d’application tels que : les logiciels outils et les programmes crées par l’utilisateur</a:t>
            </a:r>
          </a:p>
        </p:txBody>
      </p:sp>
      <p:sp>
        <p:nvSpPr>
          <p:cNvPr id="5" name="Bouton d'action : Accueil 4">
            <a:hlinkClick r:id="rId4" action="ppaction://hlinksldjump" highlightClick="1"/>
          </p:cNvPr>
          <p:cNvSpPr/>
          <p:nvPr/>
        </p:nvSpPr>
        <p:spPr>
          <a:xfrm>
            <a:off x="8604448" y="6165304"/>
            <a:ext cx="432048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5713-EBB5-4173-860A-F7E15235D9CE}" type="datetime1">
              <a:rPr lang="fr-FR" smtClean="0"/>
              <a:t>03/03/2022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CC59-1442-4D1A-8A00-A0E58BD15F79}" type="slidenum">
              <a:rPr lang="fr-FR" smtClean="0"/>
              <a:t>9</a:t>
            </a:fld>
            <a:endParaRPr lang="fr-FR"/>
          </a:p>
        </p:txBody>
      </p:sp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179ABBE4-EC4C-4B2C-9698-27F4D25FD77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12">
        <p14:doors dir="vert"/>
      </p:transition>
    </mc:Choice>
    <mc:Fallback xmlns="">
      <p:transition spd="slow" advTm="15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6738</TotalTime>
  <Words>189</Words>
  <Application>Microsoft Office PowerPoint</Application>
  <PresentationFormat>Affichage à l'écran (4:3)</PresentationFormat>
  <Paragraphs>65</Paragraphs>
  <Slides>10</Slides>
  <Notes>1</Notes>
  <HiddenSlides>1</HiddenSlides>
  <MMClips>4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  <vt:variant>
        <vt:lpstr>Diaporamas personnalisés</vt:lpstr>
      </vt:variant>
      <vt:variant>
        <vt:i4>2</vt:i4>
      </vt:variant>
    </vt:vector>
  </HeadingPairs>
  <TitlesOfParts>
    <vt:vector size="17" baseType="lpstr">
      <vt:lpstr>Broadway</vt:lpstr>
      <vt:lpstr>Calibri</vt:lpstr>
      <vt:lpstr>Constantia</vt:lpstr>
      <vt:lpstr>Wingdings 2</vt:lpstr>
      <vt:lpstr>Débit</vt:lpstr>
      <vt:lpstr>Composants d’un ordinateur</vt:lpstr>
      <vt:lpstr>Introduction</vt:lpstr>
      <vt:lpstr>Partie Matérielle </vt:lpstr>
      <vt:lpstr>Unité centrale</vt:lpstr>
      <vt:lpstr>Mémoire centrale</vt:lpstr>
      <vt:lpstr>Organes périphériques d’entrée</vt:lpstr>
      <vt:lpstr>Organes périphériques de sortie</vt:lpstr>
      <vt:lpstr>Organes périphériques de stockage de l’information</vt:lpstr>
      <vt:lpstr>Logiciels</vt:lpstr>
      <vt:lpstr>Merci pour votre attention</vt:lpstr>
      <vt:lpstr>Diaporama personnalisé 1</vt:lpstr>
      <vt:lpstr>Copie de 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Composants d’un ordinateurs</dc:title>
  <dc:creator>user</dc:creator>
  <cp:lastModifiedBy>amal rifai</cp:lastModifiedBy>
  <cp:revision>46</cp:revision>
  <cp:lastPrinted>2021-05-28T13:06:42Z</cp:lastPrinted>
  <dcterms:created xsi:type="dcterms:W3CDTF">2015-03-09T14:32:37Z</dcterms:created>
  <dcterms:modified xsi:type="dcterms:W3CDTF">2022-03-03T10:05:22Z</dcterms:modified>
</cp:coreProperties>
</file>